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29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versafebuildings.com/shop/product/48x20-horse-barn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025D7-58D0-5BF9-A67F-26304A13E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ik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astetoront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ulaykitchen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orksoverknive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utritionstudie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ob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i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1069107"/>
            <a:ext cx="3429000" cy="21944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2C3E50"/>
                </a:solidFill>
              </a:rPr>
              <a:t>How to Become a Good Amateur Cook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499" y="3344092"/>
            <a:ext cx="3549831" cy="13978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4" dirty="0">
                <a:solidFill>
                  <a:srgbClr val="4A4A4A"/>
                </a:solidFill>
              </a:rPr>
              <a:t>Learn simple things that can improve your everyday cooking!</a:t>
            </a:r>
            <a:br>
              <a:rPr lang="en-US" sz="1704" dirty="0">
                <a:solidFill>
                  <a:srgbClr val="4A4A4A"/>
                </a:solidFill>
              </a:rPr>
            </a:br>
            <a:br>
              <a:rPr lang="en-US" sz="1704" dirty="0">
                <a:solidFill>
                  <a:srgbClr val="4A4A4A"/>
                </a:solidFill>
              </a:rPr>
            </a:br>
            <a:br>
              <a:rPr lang="en-US" sz="1704" dirty="0">
                <a:solidFill>
                  <a:srgbClr val="4A4A4A"/>
                </a:solidFill>
              </a:rPr>
            </a:br>
            <a:endParaRPr lang="en-US" sz="1704" dirty="0"/>
          </a:p>
        </p:txBody>
      </p:sp>
      <p:sp>
        <p:nvSpPr>
          <p:cNvPr id="7" name="Text 3"/>
          <p:cNvSpPr/>
          <p:nvPr/>
        </p:nvSpPr>
        <p:spPr>
          <a:xfrm>
            <a:off x="7538414" y="4838938"/>
            <a:ext cx="1605586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endParaRPr lang="en-US" sz="621" dirty="0"/>
          </a:p>
        </p:txBody>
      </p:sp>
      <p:pic>
        <p:nvPicPr>
          <p:cNvPr id="5122" name="Picture 2" descr="Amateur cook Images - Free Download on Freepik">
            <a:extLst>
              <a:ext uri="{FF2B5EF4-FFF2-40B4-BE49-F238E27FC236}">
                <a16:creationId xmlns:a16="http://schemas.microsoft.com/office/drawing/2014/main" id="{9D0DFC40-73B3-4CCA-3881-9624AC5F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74" y="0"/>
            <a:ext cx="4836526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EB2F9-D67A-529F-3229-D05ADDC0D721}"/>
              </a:ext>
            </a:extLst>
          </p:cNvPr>
          <p:cNvSpPr txBox="1"/>
          <p:nvPr/>
        </p:nvSpPr>
        <p:spPr>
          <a:xfrm>
            <a:off x="4248692" y="4727904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Freepik. </a:t>
            </a:r>
            <a:r>
              <a:rPr lang="en-US" sz="800" i="1" dirty="0"/>
              <a:t>Amateur Cook Preparing Food in a Home Kitchen</a:t>
            </a:r>
            <a:r>
              <a:rPr lang="en-US" sz="800" dirty="0"/>
              <a:t>. Photograph. </a:t>
            </a:r>
          </a:p>
          <a:p>
            <a:r>
              <a:rPr lang="en-US" sz="800" dirty="0"/>
              <a:t>Accessed January 15, 2026. </a:t>
            </a:r>
            <a:r>
              <a:rPr lang="en-US" sz="800" dirty="0">
                <a:hlinkClick r:id="rId4"/>
              </a:rPr>
              <a:t>https://www.freepik.com</a:t>
            </a:r>
            <a:r>
              <a:rPr lang="en-US" sz="800" dirty="0"/>
              <a:t>.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-19563" y="4440476"/>
            <a:ext cx="4507502" cy="27539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 err="1"/>
              <a:t>Biora</a:t>
            </a:r>
            <a:r>
              <a:rPr lang="en-US" sz="800" dirty="0"/>
              <a:t>. </a:t>
            </a:r>
            <a:r>
              <a:rPr lang="en-US" sz="800" i="1" dirty="0"/>
              <a:t>4 Cooking Tips for Delicious and Nutritious Family Meals</a:t>
            </a:r>
            <a:r>
              <a:rPr lang="en-US" sz="800" dirty="0"/>
              <a:t>. Photograph. Accessed January 15, 2026. </a:t>
            </a:r>
            <a:r>
              <a:rPr lang="en-US" sz="800" dirty="0">
                <a:hlinkClick r:id="rId3"/>
              </a:rPr>
              <a:t>https://www.biora.com</a:t>
            </a:r>
            <a:r>
              <a:rPr lang="en-US" sz="800" dirty="0"/>
              <a:t>.</a:t>
            </a:r>
            <a:endParaRPr lang="en-US" sz="700" dirty="0"/>
          </a:p>
        </p:txBody>
      </p:sp>
      <p:sp>
        <p:nvSpPr>
          <p:cNvPr id="6" name="Text 2"/>
          <p:cNvSpPr/>
          <p:nvPr/>
        </p:nvSpPr>
        <p:spPr>
          <a:xfrm>
            <a:off x="8848372" y="4827808"/>
            <a:ext cx="147117" cy="147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Text 3"/>
          <p:cNvSpPr/>
          <p:nvPr/>
        </p:nvSpPr>
        <p:spPr>
          <a:xfrm>
            <a:off x="4921431" y="428625"/>
            <a:ext cx="4000500" cy="677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2C3E50"/>
                </a:solidFill>
              </a:rPr>
              <a:t>Cooking Becomes Rewarding When You Share It with Others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4913129" y="1105670"/>
            <a:ext cx="4000500" cy="2003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chemeClr val="bg1"/>
                </a:solidFill>
              </a:rPr>
              <a:t>Cooking for others adds purpose and motivation to practice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10" name="Text 6"/>
          <p:cNvSpPr/>
          <p:nvPr/>
        </p:nvSpPr>
        <p:spPr>
          <a:xfrm>
            <a:off x="4921431" y="1589200"/>
            <a:ext cx="3281913" cy="447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Sharing meals creates connections and memorable experiences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4921431" y="2278478"/>
            <a:ext cx="3356542" cy="447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Accept compliments graciously and learn from constructive feedback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7165181" y="2199159"/>
            <a:ext cx="1540929" cy="2086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6986588" y="2954610"/>
            <a:ext cx="65" cy="2065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endParaRPr lang="en-US" sz="987" dirty="0"/>
          </a:p>
        </p:txBody>
      </p:sp>
      <p:sp>
        <p:nvSpPr>
          <p:cNvPr id="16" name="Text 12"/>
          <p:cNvSpPr/>
          <p:nvPr/>
        </p:nvSpPr>
        <p:spPr>
          <a:xfrm>
            <a:off x="4937373" y="2916869"/>
            <a:ext cx="3356542" cy="447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Remember that becoming a good cook is a lifelong journey, not a destination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6440199" y="3920851"/>
            <a:ext cx="1001876" cy="194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</a:rPr>
              <a:t>Happy Cooking!</a:t>
            </a:r>
            <a:endParaRPr lang="en-US" sz="1193" dirty="0">
              <a:solidFill>
                <a:schemeClr val="bg1"/>
              </a:solidFill>
            </a:endParaRPr>
          </a:p>
        </p:txBody>
      </p:sp>
      <p:pic>
        <p:nvPicPr>
          <p:cNvPr id="8194" name="Picture 2" descr="4 Cooking Tips for Delicious and Nutritious Family Meals">
            <a:extLst>
              <a:ext uri="{FF2B5EF4-FFF2-40B4-BE49-F238E27FC236}">
                <a16:creationId xmlns:a16="http://schemas.microsoft.com/office/drawing/2014/main" id="{A364A493-C45E-7C4C-7D89-DB9B5531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" y="-4127"/>
            <a:ext cx="4800569" cy="44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48577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52664" y="4953046"/>
            <a:ext cx="1605586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endParaRPr lang="en-US" sz="621" dirty="0"/>
          </a:p>
        </p:txBody>
      </p:sp>
      <p:sp>
        <p:nvSpPr>
          <p:cNvPr id="6" name="Text 2"/>
          <p:cNvSpPr/>
          <p:nvPr/>
        </p:nvSpPr>
        <p:spPr>
          <a:xfrm>
            <a:off x="4229100" y="428625"/>
            <a:ext cx="4343400" cy="6994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00" b="1" dirty="0">
                <a:solidFill>
                  <a:srgbClr val="2C3E50"/>
                </a:solidFill>
              </a:rPr>
              <a:t>Cooking is a Skill Anyone Can Learn with Practice and Patience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4229100" y="1794477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8" name="Text 4"/>
          <p:cNvSpPr/>
          <p:nvPr/>
        </p:nvSpPr>
        <p:spPr>
          <a:xfrm>
            <a:off x="4443413" y="1814122"/>
            <a:ext cx="4074337" cy="5366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Cooking is not an innate talent but a learnable skill that improves with repetition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4229100" y="2485969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10" name="Text 6"/>
          <p:cNvSpPr/>
          <p:nvPr/>
        </p:nvSpPr>
        <p:spPr>
          <a:xfrm>
            <a:off x="4443413" y="2505615"/>
            <a:ext cx="3641108" cy="5366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Mistakes are part of the learning process and provide valuable lessons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4229100" y="3177462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12" name="Text 8"/>
          <p:cNvSpPr/>
          <p:nvPr/>
        </p:nvSpPr>
        <p:spPr>
          <a:xfrm>
            <a:off x="4443413" y="3197107"/>
            <a:ext cx="3879921" cy="5366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Start simple and gradually build confidence with basic recipes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4229100" y="3868955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14" name="Text 10"/>
          <p:cNvSpPr/>
          <p:nvPr/>
        </p:nvSpPr>
        <p:spPr>
          <a:xfrm>
            <a:off x="4443413" y="3888600"/>
            <a:ext cx="3847021" cy="5366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Enjoy the journey rather than focusing solely on perfect results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4229100" y="4560447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17" name="Text 13"/>
          <p:cNvSpPr/>
          <p:nvPr/>
        </p:nvSpPr>
        <p:spPr>
          <a:xfrm>
            <a:off x="8711133" y="4754166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316D9-9F6B-6B6D-1536-6CA446F35E08}"/>
              </a:ext>
            </a:extLst>
          </p:cNvPr>
          <p:cNvSpPr txBox="1"/>
          <p:nvPr/>
        </p:nvSpPr>
        <p:spPr>
          <a:xfrm>
            <a:off x="-73808" y="483898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TasteToronto. (n.d.). </a:t>
            </a:r>
            <a:r>
              <a:rPr lang="en-US" sz="700" i="1" dirty="0"/>
              <a:t>Sanjeev Masala Co. launches in memory of legendary restaurateur</a:t>
            </a:r>
            <a:r>
              <a:rPr lang="en-US" sz="700" dirty="0"/>
              <a:t>. Retrieved January 15, 2026, from </a:t>
            </a:r>
            <a:r>
              <a:rPr lang="en-US" sz="700" dirty="0">
                <a:hlinkClick r:id="rId4"/>
              </a:rPr>
              <a:t>https://www.tastetoronto.com</a:t>
            </a:r>
            <a:endParaRPr lang="en-US" sz="7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8156460" y="1955602"/>
            <a:ext cx="65" cy="9797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endParaRPr lang="en-US" sz="621" dirty="0"/>
          </a:p>
        </p:txBody>
      </p:sp>
      <p:sp>
        <p:nvSpPr>
          <p:cNvPr id="6" name="Text 2"/>
          <p:cNvSpPr/>
          <p:nvPr/>
        </p:nvSpPr>
        <p:spPr>
          <a:xfrm>
            <a:off x="433341" y="405939"/>
            <a:ext cx="3681626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100" b="1" dirty="0">
                <a:solidFill>
                  <a:srgbClr val="2C3E50"/>
                </a:solidFill>
              </a:rPr>
              <a:t>Quality Basic Tools Make Cooking Easier and More Enjoyable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453572" y="1725094"/>
            <a:ext cx="3503033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A good chef's knife is the most important tool in any kitchen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4714875" y="311894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433341" y="2358999"/>
            <a:ext cx="3615044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Essential tools include cutting board, measuring cups, mixing bowls, and pots and pans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571500" y="369044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>
            <a:off x="501890" y="3576150"/>
            <a:ext cx="3275577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Quality tools last longer and perform better than cheap alternatives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4714875" y="369044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14" name="Text 10"/>
          <p:cNvSpPr/>
          <p:nvPr/>
        </p:nvSpPr>
        <p:spPr>
          <a:xfrm>
            <a:off x="493145" y="2992904"/>
            <a:ext cx="3039165" cy="4255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Start with basics before buying specialized</a:t>
            </a:r>
          </a:p>
          <a:p>
            <a:pPr algn="l">
              <a:lnSpc>
                <a:spcPts val="1700"/>
              </a:lnSpc>
            </a:pPr>
            <a:r>
              <a:rPr lang="en-US" sz="1300" dirty="0">
                <a:solidFill>
                  <a:srgbClr val="4A4A4A"/>
                </a:solidFill>
              </a:rPr>
              <a:t>    equipment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207213" y="4852604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1030" name="Picture 6" descr="Teak Wood Utensils Set">
            <a:extLst>
              <a:ext uri="{FF2B5EF4-FFF2-40B4-BE49-F238E27FC236}">
                <a16:creationId xmlns:a16="http://schemas.microsoft.com/office/drawing/2014/main" id="{9515BACE-3DAA-F98D-FB77-C328ADEF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44" y="-7864"/>
            <a:ext cx="5008256" cy="48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517EDD-FF5F-E207-BA9F-018651BA8931}"/>
              </a:ext>
            </a:extLst>
          </p:cNvPr>
          <p:cNvSpPr txBox="1"/>
          <p:nvPr/>
        </p:nvSpPr>
        <p:spPr>
          <a:xfrm>
            <a:off x="4135744" y="4840088"/>
            <a:ext cx="454643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Zulay Kitchen. </a:t>
            </a:r>
            <a:r>
              <a:rPr lang="en-US" sz="700" i="1" dirty="0"/>
              <a:t>Teak Wood Utensils Set</a:t>
            </a:r>
            <a:r>
              <a:rPr lang="en-US" sz="700" dirty="0"/>
              <a:t>. Product photograph. Accessed January 15, 2026. </a:t>
            </a:r>
            <a:r>
              <a:rPr lang="en-US" sz="700" dirty="0">
                <a:hlinkClick r:id="rId4"/>
              </a:rPr>
              <a:t>https://www.zulaykitchen.com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542953"/>
            <a:ext cx="4343400" cy="6994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00" b="1" dirty="0">
                <a:solidFill>
                  <a:srgbClr val="2C3E50"/>
                </a:solidFill>
              </a:rPr>
              <a:t>Proper Knife Techniques Improve Safety, Speed, and Consistency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571500" y="1908804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5" name="Text 2"/>
          <p:cNvSpPr/>
          <p:nvPr/>
        </p:nvSpPr>
        <p:spPr>
          <a:xfrm>
            <a:off x="571500" y="1912806"/>
            <a:ext cx="4093685" cy="2363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Learn fundamental cuts: dice, mince, julienne, and chop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71500" y="2245984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785813" y="2263843"/>
            <a:ext cx="3785434" cy="2363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71500" y="2834618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571565" y="2460474"/>
            <a:ext cx="3916812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Keep knives sharp as dull knives are more dangerous than sharp ones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71500" y="3423252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571565" y="3144914"/>
            <a:ext cx="4074449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Practice cutting techniques with vegetables like onions, carrots, and peppers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571500" y="4011885"/>
            <a:ext cx="65" cy="2519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785813" y="4029745"/>
            <a:ext cx="3965395" cy="2316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159" dirty="0"/>
          </a:p>
        </p:txBody>
      </p:sp>
      <p:sp>
        <p:nvSpPr>
          <p:cNvPr id="14" name="Text 11"/>
          <p:cNvSpPr/>
          <p:nvPr/>
        </p:nvSpPr>
        <p:spPr>
          <a:xfrm>
            <a:off x="271054" y="4841677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Text 13"/>
          <p:cNvSpPr/>
          <p:nvPr/>
        </p:nvSpPr>
        <p:spPr>
          <a:xfrm>
            <a:off x="571499" y="3941371"/>
            <a:ext cx="1355139" cy="1074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endParaRPr lang="en-US" sz="900" dirty="0"/>
          </a:p>
        </p:txBody>
      </p:sp>
      <p:pic>
        <p:nvPicPr>
          <p:cNvPr id="2050" name="Picture 2" descr="Knife Skills for Beginners: A Visual Guide to Slicing, Dicing, and More">
            <a:extLst>
              <a:ext uri="{FF2B5EF4-FFF2-40B4-BE49-F238E27FC236}">
                <a16:creationId xmlns:a16="http://schemas.microsoft.com/office/drawing/2014/main" id="{F2DC209C-FF10-38E3-DD43-882FBC02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08" y="195943"/>
            <a:ext cx="4392792" cy="43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BE1EF3-ACCE-2FD6-1D60-24BCBC413DEB}"/>
              </a:ext>
            </a:extLst>
          </p:cNvPr>
          <p:cNvSpPr txBox="1"/>
          <p:nvPr/>
        </p:nvSpPr>
        <p:spPr>
          <a:xfrm>
            <a:off x="4665185" y="4541267"/>
            <a:ext cx="438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Forks Over Knives. </a:t>
            </a:r>
            <a:r>
              <a:rPr lang="en-US" sz="800" i="1" dirty="0"/>
              <a:t>Knife Skills for Beginners: A Visual Guide to Slicing, Dicing, and More</a:t>
            </a:r>
            <a:r>
              <a:rPr lang="en-US" sz="800" dirty="0"/>
              <a:t>. Photograph. </a:t>
            </a:r>
          </a:p>
          <a:p>
            <a:r>
              <a:rPr lang="en-US" sz="800" dirty="0"/>
              <a:t>Accessed January 15, 2026. </a:t>
            </a:r>
            <a:r>
              <a:rPr lang="en-US" sz="800" dirty="0">
                <a:hlinkClick r:id="rId4"/>
              </a:rPr>
              <a:t>https://www.forksoverknives.com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585815"/>
            <a:ext cx="3886200" cy="677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2C3E50"/>
                </a:solidFill>
              </a:rPr>
              <a:t>Mastering Core Techniques Unlocks Countless </a:t>
            </a:r>
            <a:r>
              <a:rPr lang="en-US" sz="2100" b="1" dirty="0">
                <a:solidFill>
                  <a:srgbClr val="2C3E50"/>
                </a:solidFill>
              </a:rPr>
              <a:t>Recipe</a:t>
            </a:r>
            <a:r>
              <a:rPr lang="en-US" sz="2016" b="1" dirty="0">
                <a:solidFill>
                  <a:srgbClr val="2C3E50"/>
                </a:solidFill>
              </a:rPr>
              <a:t> Possibilities</a:t>
            </a:r>
            <a:endParaRPr lang="en-US" sz="2016" dirty="0"/>
          </a:p>
        </p:txBody>
      </p:sp>
      <p:sp>
        <p:nvSpPr>
          <p:cNvPr id="4" name="Text 1"/>
          <p:cNvSpPr/>
          <p:nvPr/>
        </p:nvSpPr>
        <p:spPr>
          <a:xfrm>
            <a:off x="571500" y="1900265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5" name="Text 2"/>
          <p:cNvSpPr/>
          <p:nvPr/>
        </p:nvSpPr>
        <p:spPr>
          <a:xfrm>
            <a:off x="571565" y="1587817"/>
            <a:ext cx="3270107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Learn essential methods: sautéing, roasting, boiling, steaming, and baking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71500" y="2488899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561836" y="2260344"/>
            <a:ext cx="3469546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Each technique brings out different flavors and textures in ingredients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71500" y="3077533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9" name="Text 6"/>
          <p:cNvSpPr/>
          <p:nvPr/>
        </p:nvSpPr>
        <p:spPr>
          <a:xfrm>
            <a:off x="556983" y="2913262"/>
            <a:ext cx="3198458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Understanding heat control is crucial for proper cooking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71500" y="3666167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571564" y="3631125"/>
            <a:ext cx="3459817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Practice one technique at a time until comfortable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571500" y="4254801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785813" y="4272660"/>
            <a:ext cx="3300106" cy="2316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159" dirty="0"/>
          </a:p>
        </p:txBody>
      </p:sp>
      <p:sp>
        <p:nvSpPr>
          <p:cNvPr id="14" name="Text 11"/>
          <p:cNvSpPr/>
          <p:nvPr/>
        </p:nvSpPr>
        <p:spPr>
          <a:xfrm>
            <a:off x="571500" y="4754166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6" name="Shape 13" hidden="1"/>
          <p:cNvSpPr/>
          <p:nvPr/>
        </p:nvSpPr>
        <p:spPr>
          <a:xfrm>
            <a:off x="7855028" y="4827389"/>
            <a:ext cx="1146097" cy="173236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5058" y="4348988"/>
            <a:ext cx="1386086" cy="172804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endParaRPr lang="en-US" sz="800" dirty="0"/>
          </a:p>
        </p:txBody>
      </p:sp>
      <p:pic>
        <p:nvPicPr>
          <p:cNvPr id="3074" name="Picture 2" descr="Basic French Food Cooking Methods">
            <a:extLst>
              <a:ext uri="{FF2B5EF4-FFF2-40B4-BE49-F238E27FC236}">
                <a16:creationId xmlns:a16="http://schemas.microsoft.com/office/drawing/2014/main" id="{588BBF46-B283-5288-6C8D-25CDB0B3E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76" y="347589"/>
            <a:ext cx="4795494" cy="40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77431-2205-57F9-97E1-9F5AE8EADF4C}"/>
              </a:ext>
            </a:extLst>
          </p:cNvPr>
          <p:cNvSpPr txBox="1"/>
          <p:nvPr/>
        </p:nvSpPr>
        <p:spPr>
          <a:xfrm>
            <a:off x="4300167" y="4419878"/>
            <a:ext cx="2938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The Spruce Eats. </a:t>
            </a:r>
            <a:r>
              <a:rPr lang="en-US" sz="800" i="1" dirty="0"/>
              <a:t>Basic French Food Cooking Methods</a:t>
            </a:r>
            <a:r>
              <a:rPr lang="en-US" sz="800" dirty="0"/>
              <a:t>. Illustration. </a:t>
            </a:r>
          </a:p>
          <a:p>
            <a:r>
              <a:rPr lang="en-US" sz="800" dirty="0"/>
              <a:t>Accessed January 15, 2026. https://www.thespruceeats.com.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58000" y="2596921"/>
            <a:ext cx="2128269" cy="377989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/>
              <a:t>Center for Nutrition Studies. </a:t>
            </a:r>
            <a:r>
              <a:rPr lang="en-US" sz="800" i="1" dirty="0"/>
              <a:t>Spices and Herbs</a:t>
            </a:r>
            <a:r>
              <a:rPr lang="en-US" sz="800" dirty="0"/>
              <a:t>. Photograph. Accessed January 15, 2026. </a:t>
            </a:r>
            <a:r>
              <a:rPr lang="en-US" sz="800" dirty="0">
                <a:hlinkClick r:id="rId4"/>
              </a:rPr>
              <a:t>https://nutritionstudies.org</a:t>
            </a:r>
            <a:endParaRPr lang="en-US" sz="700" dirty="0"/>
          </a:p>
        </p:txBody>
      </p:sp>
      <p:sp>
        <p:nvSpPr>
          <p:cNvPr id="6" name="Text 2"/>
          <p:cNvSpPr/>
          <p:nvPr/>
        </p:nvSpPr>
        <p:spPr>
          <a:xfrm>
            <a:off x="571500" y="2881778"/>
            <a:ext cx="6205097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100" b="1" dirty="0">
                <a:solidFill>
                  <a:srgbClr val="2C3E50"/>
                </a:solidFill>
              </a:rPr>
              <a:t>Proper seasoning transforms good food into great food!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571500" y="340469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8" name="Text 4"/>
          <p:cNvSpPr/>
          <p:nvPr/>
        </p:nvSpPr>
        <p:spPr>
          <a:xfrm>
            <a:off x="750094" y="3413624"/>
            <a:ext cx="3552034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Salt enhances natural flavors and should be added in layers throughout cooking</a:t>
            </a:r>
          </a:p>
        </p:txBody>
      </p:sp>
      <p:sp>
        <p:nvSpPr>
          <p:cNvPr id="9" name="Text 5"/>
          <p:cNvSpPr/>
          <p:nvPr/>
        </p:nvSpPr>
        <p:spPr>
          <a:xfrm>
            <a:off x="4786313" y="340469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4964906" y="3413624"/>
            <a:ext cx="3369422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Taste food frequently and adjust seasoning before serving</a:t>
            </a:r>
          </a:p>
        </p:txBody>
      </p:sp>
      <p:sp>
        <p:nvSpPr>
          <p:cNvPr id="11" name="Text 7"/>
          <p:cNvSpPr/>
          <p:nvPr/>
        </p:nvSpPr>
        <p:spPr>
          <a:xfrm>
            <a:off x="571500" y="397619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>
            <a:off x="750094" y="3985124"/>
            <a:ext cx="3190410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a basic spice collection: salt, pepper, garlic powder, paprika, cumin, and herbs</a:t>
            </a:r>
          </a:p>
        </p:txBody>
      </p:sp>
      <p:sp>
        <p:nvSpPr>
          <p:cNvPr id="13" name="Text 9"/>
          <p:cNvSpPr/>
          <p:nvPr/>
        </p:nvSpPr>
        <p:spPr>
          <a:xfrm>
            <a:off x="4786313" y="397619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14" name="Text 10"/>
          <p:cNvSpPr/>
          <p:nvPr/>
        </p:nvSpPr>
        <p:spPr>
          <a:xfrm>
            <a:off x="4964906" y="3985124"/>
            <a:ext cx="3375282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Acids like lemon juice and vinegar brighten flavors and balance richness</a:t>
            </a:r>
          </a:p>
        </p:txBody>
      </p:sp>
      <p:sp>
        <p:nvSpPr>
          <p:cNvPr id="15" name="Text 11"/>
          <p:cNvSpPr/>
          <p:nvPr/>
        </p:nvSpPr>
        <p:spPr>
          <a:xfrm>
            <a:off x="571500" y="4547695"/>
            <a:ext cx="65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endParaRPr lang="en-US" sz="987" dirty="0"/>
          </a:p>
        </p:txBody>
      </p:sp>
      <p:sp>
        <p:nvSpPr>
          <p:cNvPr id="16" name="Text 12"/>
          <p:cNvSpPr/>
          <p:nvPr/>
        </p:nvSpPr>
        <p:spPr>
          <a:xfrm>
            <a:off x="750094" y="4556624"/>
            <a:ext cx="3479732" cy="425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Season with confidence but start conservatively and add more as needed</a:t>
            </a:r>
          </a:p>
        </p:txBody>
      </p:sp>
      <p:sp>
        <p:nvSpPr>
          <p:cNvPr id="17" name="Text 13"/>
          <p:cNvSpPr/>
          <p:nvPr/>
        </p:nvSpPr>
        <p:spPr>
          <a:xfrm>
            <a:off x="8711133" y="4754166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428625"/>
            <a:ext cx="4343400" cy="7001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Recipes are Learning Tools that Teach Cooking </a:t>
            </a:r>
            <a:r>
              <a:rPr lang="en-US" sz="2100" b="1" dirty="0">
                <a:solidFill>
                  <a:srgbClr val="2C3E50"/>
                </a:solidFill>
              </a:rPr>
              <a:t>Principles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71500" y="1490596"/>
            <a:ext cx="3856146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Read the entire recipe before starting to understand the process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571500" y="2163703"/>
            <a:ext cx="4081202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Follow recipes closely when learning but note why each step matters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71500" y="2892983"/>
            <a:ext cx="3909585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Understanding principles allows you to adapt recipes and improvise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60876" y="3644227"/>
            <a:ext cx="3971506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Keep a collection of reliable recipes that work for your skill level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561687" y="4373507"/>
            <a:ext cx="4010313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Gradually experiment with substitutions and modifications as confidence grows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349645" y="4866334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4098" name="Picture 2" descr="How to make a recipe book: Create a DIY cookbook | Adobe Acrobat">
            <a:extLst>
              <a:ext uri="{FF2B5EF4-FFF2-40B4-BE49-F238E27FC236}">
                <a16:creationId xmlns:a16="http://schemas.microsoft.com/office/drawing/2014/main" id="{5D2A8C56-8A8E-92F7-9D63-DBC00BB2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98" y="87854"/>
            <a:ext cx="4159855" cy="42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D755EE-2CE2-B48B-1E41-F38021551DE5}"/>
              </a:ext>
            </a:extLst>
          </p:cNvPr>
          <p:cNvSpPr txBox="1"/>
          <p:nvPr/>
        </p:nvSpPr>
        <p:spPr>
          <a:xfrm>
            <a:off x="4784042" y="4375724"/>
            <a:ext cx="4241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Adobe. </a:t>
            </a:r>
            <a:r>
              <a:rPr lang="en-US" sz="800" i="1" dirty="0"/>
              <a:t>How to Make a Recipe Book: Create a DIY Cookbook</a:t>
            </a:r>
            <a:r>
              <a:rPr lang="en-US" sz="800" dirty="0"/>
              <a:t>. Photograph. </a:t>
            </a:r>
          </a:p>
          <a:p>
            <a:r>
              <a:rPr lang="en-US" sz="800" dirty="0"/>
              <a:t>Accessed January 15, 2026. </a:t>
            </a:r>
            <a:r>
              <a:rPr lang="en-US" sz="800" dirty="0">
                <a:hlinkClick r:id="rId4"/>
              </a:rPr>
              <a:t>https://www.adobe.com</a:t>
            </a:r>
            <a:r>
              <a:rPr lang="en-US" sz="800" dirty="0"/>
              <a:t>.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142875" y="4827389"/>
            <a:ext cx="1053089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endParaRPr lang="en-US" sz="621" dirty="0"/>
          </a:p>
        </p:txBody>
      </p:sp>
      <p:sp>
        <p:nvSpPr>
          <p:cNvPr id="6" name="Text 2"/>
          <p:cNvSpPr/>
          <p:nvPr/>
        </p:nvSpPr>
        <p:spPr>
          <a:xfrm>
            <a:off x="4400550" y="923023"/>
            <a:ext cx="2483565" cy="3596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100" b="1" dirty="0">
                <a:solidFill>
                  <a:srgbClr val="2C3E50"/>
                </a:solidFill>
              </a:rPr>
              <a:t>Practice Mise en Place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4400550" y="1266592"/>
            <a:ext cx="4457700" cy="2231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chemeClr val="bg1"/>
                </a:solidFill>
              </a:rPr>
              <a:t>Preparation Before Cooking Reduces Stress and Prevents Mistakes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4400550" y="2065967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9" name="Text 5"/>
          <p:cNvSpPr/>
          <p:nvPr/>
        </p:nvSpPr>
        <p:spPr>
          <a:xfrm>
            <a:off x="4375607" y="1736566"/>
            <a:ext cx="4043030" cy="2363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Mise en place means "everything in its place" in French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4400550" y="2403146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11" name="Text 7"/>
          <p:cNvSpPr/>
          <p:nvPr/>
        </p:nvSpPr>
        <p:spPr>
          <a:xfrm>
            <a:off x="4361355" y="2196473"/>
            <a:ext cx="4031559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Prepare and measure all ingredients before turning on the heat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4400550" y="2991780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13" name="Text 9"/>
          <p:cNvSpPr/>
          <p:nvPr/>
        </p:nvSpPr>
        <p:spPr>
          <a:xfrm>
            <a:off x="4361355" y="2757565"/>
            <a:ext cx="3627490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Organization prevents burning, overcooking, and forgotten ingredients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4400550" y="3580414"/>
            <a:ext cx="65" cy="2292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endParaRPr lang="en-US" sz="1090" dirty="0"/>
          </a:p>
        </p:txBody>
      </p:sp>
      <p:sp>
        <p:nvSpPr>
          <p:cNvPr id="15" name="Text 11"/>
          <p:cNvSpPr/>
          <p:nvPr/>
        </p:nvSpPr>
        <p:spPr>
          <a:xfrm>
            <a:off x="4354508" y="3337051"/>
            <a:ext cx="3829959" cy="2363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Clean as you go to maintain an organized workspace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4348493" y="3695029"/>
            <a:ext cx="4057282" cy="4928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Proper preparation makes cooking feel calm and controlled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8711133" y="4754166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8EFC8-3AF1-F61A-78D9-7E491E079B32}"/>
              </a:ext>
            </a:extLst>
          </p:cNvPr>
          <p:cNvSpPr txBox="1"/>
          <p:nvPr/>
        </p:nvSpPr>
        <p:spPr>
          <a:xfrm>
            <a:off x="0" y="4212931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LinkedIn. </a:t>
            </a:r>
            <a:r>
              <a:rPr lang="en-US" sz="800" i="1" dirty="0"/>
              <a:t>Mise-</a:t>
            </a:r>
            <a:r>
              <a:rPr lang="en-US" sz="800" i="1" dirty="0" err="1"/>
              <a:t>en</a:t>
            </a:r>
            <a:r>
              <a:rPr lang="en-US" sz="800" i="1" dirty="0"/>
              <a:t>-Place: A System for Getting Organized</a:t>
            </a:r>
            <a:r>
              <a:rPr lang="en-US" sz="800" dirty="0"/>
              <a:t>. Photograph. </a:t>
            </a:r>
          </a:p>
          <a:p>
            <a:r>
              <a:rPr lang="en-US" sz="800" dirty="0"/>
              <a:t>Accessed January 15, 2026. </a:t>
            </a:r>
            <a:r>
              <a:rPr lang="en-US" sz="800" dirty="0">
                <a:hlinkClick r:id="rId3"/>
              </a:rPr>
              <a:t>https://www.linkedin.com</a:t>
            </a:r>
            <a:r>
              <a:rPr lang="en-US" sz="800" dirty="0"/>
              <a:t>.</a:t>
            </a:r>
            <a:endParaRPr lang="en-US" sz="700" dirty="0"/>
          </a:p>
        </p:txBody>
      </p:sp>
      <p:pic>
        <p:nvPicPr>
          <p:cNvPr id="6148" name="Picture 4" descr="Mise-en-place: A system for getting organized">
            <a:extLst>
              <a:ext uri="{FF2B5EF4-FFF2-40B4-BE49-F238E27FC236}">
                <a16:creationId xmlns:a16="http://schemas.microsoft.com/office/drawing/2014/main" id="{B6B9237C-098C-308E-D017-A49B3CE5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" y="406266"/>
            <a:ext cx="4210322" cy="37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8625" y="537232"/>
            <a:ext cx="32575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2C3E50"/>
                </a:solidFill>
              </a:rPr>
              <a:t>Cook</a:t>
            </a:r>
            <a:r>
              <a:rPr lang="en-US" sz="2016" b="1" dirty="0">
                <a:solidFill>
                  <a:srgbClr val="2C3E50"/>
                </a:solidFill>
              </a:rPr>
              <a:t> Regularly and Try New Things</a:t>
            </a:r>
            <a:endParaRPr lang="en-US" sz="2016" dirty="0"/>
          </a:p>
        </p:txBody>
      </p:sp>
      <p:sp>
        <p:nvSpPr>
          <p:cNvPr id="4" name="Text 1"/>
          <p:cNvSpPr/>
          <p:nvPr/>
        </p:nvSpPr>
        <p:spPr>
          <a:xfrm>
            <a:off x="420910" y="1255403"/>
            <a:ext cx="3257550" cy="418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chemeClr val="bg1"/>
                </a:solidFill>
              </a:rPr>
              <a:t>Consistent Practice Builds Skills Faster than Occasional Cooking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18359" y="1889514"/>
            <a:ext cx="2982516" cy="447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Cook at least several times per week to build muscle memory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18359" y="2498534"/>
            <a:ext cx="3067403" cy="447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Try one new recipe or technique each week to expand your repertoire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28625" y="3148943"/>
            <a:ext cx="65" cy="2065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418359" y="3140578"/>
            <a:ext cx="2928938" cy="447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Learn from different cuisines to understand diverse flavor profiles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28625" y="3706155"/>
            <a:ext cx="65" cy="2065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endParaRPr lang="en-US" sz="987" dirty="0"/>
          </a:p>
        </p:txBody>
      </p:sp>
      <p:sp>
        <p:nvSpPr>
          <p:cNvPr id="12" name="Text 9"/>
          <p:cNvSpPr/>
          <p:nvPr/>
        </p:nvSpPr>
        <p:spPr>
          <a:xfrm>
            <a:off x="607219" y="3722229"/>
            <a:ext cx="2634900" cy="2086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28690" y="3749598"/>
            <a:ext cx="2972665" cy="447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A4A4A"/>
                </a:solidFill>
              </a:rPr>
              <a:t>Track your progress by revisiting recipes you struggled with initially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28625" y="4754166"/>
            <a:ext cx="121828" cy="147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8" name="Text 14"/>
          <p:cNvSpPr/>
          <p:nvPr/>
        </p:nvSpPr>
        <p:spPr>
          <a:xfrm>
            <a:off x="8219861" y="4827389"/>
            <a:ext cx="781264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endParaRPr lang="en-US" sz="621" dirty="0"/>
          </a:p>
        </p:txBody>
      </p:sp>
      <p:sp>
        <p:nvSpPr>
          <p:cNvPr id="20" name="AutoShape 6" descr="Amateur chef Stock Photos, Royalty Free Amateur chef Images | DepositPhotos">
            <a:extLst>
              <a:ext uri="{FF2B5EF4-FFF2-40B4-BE49-F238E27FC236}">
                <a16:creationId xmlns:a16="http://schemas.microsoft.com/office/drawing/2014/main" id="{FFBF2ECF-D551-9D25-C2C0-443F761C2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Book recipes helpful culinary book woman chef and man cooking food together  culinary family concept couple in love cooking healthy recipe amateur cook  read book recipes improve cooking skill | Premium Photo">
            <a:extLst>
              <a:ext uri="{FF2B5EF4-FFF2-40B4-BE49-F238E27FC236}">
                <a16:creationId xmlns:a16="http://schemas.microsoft.com/office/drawing/2014/main" id="{6D69D394-D02D-30ED-A66A-FB2DDF32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91" y="45720"/>
            <a:ext cx="5306830" cy="4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ACBEC0-A79F-6204-8D08-75B518F982DB}"/>
              </a:ext>
            </a:extLst>
          </p:cNvPr>
          <p:cNvSpPr txBox="1"/>
          <p:nvPr/>
        </p:nvSpPr>
        <p:spPr>
          <a:xfrm>
            <a:off x="3801291" y="4824940"/>
            <a:ext cx="3650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Freepik. </a:t>
            </a:r>
            <a:r>
              <a:rPr lang="en-US" sz="800" i="1" dirty="0"/>
              <a:t>Book Recipes: Woman Chef and Man Cooking Food Together</a:t>
            </a:r>
            <a:r>
              <a:rPr lang="en-US" sz="800" dirty="0"/>
              <a:t>. Photograph. </a:t>
            </a:r>
          </a:p>
          <a:p>
            <a:r>
              <a:rPr lang="en-US" sz="800" dirty="0"/>
              <a:t>Accessed January 15, 2026. </a:t>
            </a:r>
            <a:r>
              <a:rPr lang="en-US" sz="800" dirty="0">
                <a:hlinkClick r:id="rId4"/>
              </a:rPr>
              <a:t>https://www.freepik.com</a:t>
            </a:r>
            <a:r>
              <a:rPr lang="en-US" sz="800" dirty="0"/>
              <a:t>.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How_to_Become_a_Good_Amateur_Cook</Template>
  <TotalTime>69</TotalTime>
  <Words>816</Words>
  <Application>Microsoft Office PowerPoint</Application>
  <PresentationFormat>On-screen Show (16:9)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Sans Serif Collection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PptxGenJS Presentation</dc:subject>
  <dc:creator>Joao Pedro Muller Pereira</dc:creator>
  <cp:lastModifiedBy>Joao Pedro Muller Pereira</cp:lastModifiedBy>
  <cp:revision>2</cp:revision>
  <dcterms:created xsi:type="dcterms:W3CDTF">2026-01-15T19:01:03Z</dcterms:created>
  <dcterms:modified xsi:type="dcterms:W3CDTF">2026-01-15T21:20:18Z</dcterms:modified>
</cp:coreProperties>
</file>